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0"/>
  </p:notesMasterIdLst>
  <p:handoutMasterIdLst>
    <p:handoutMasterId r:id="rId71"/>
  </p:handoutMasterIdLst>
  <p:sldIdLst>
    <p:sldId id="375" r:id="rId5"/>
    <p:sldId id="377" r:id="rId6"/>
    <p:sldId id="427" r:id="rId7"/>
    <p:sldId id="428" r:id="rId8"/>
    <p:sldId id="426" r:id="rId9"/>
    <p:sldId id="376" r:id="rId10"/>
    <p:sldId id="443" r:id="rId11"/>
    <p:sldId id="378" r:id="rId12"/>
    <p:sldId id="379" r:id="rId13"/>
    <p:sldId id="417" r:id="rId14"/>
    <p:sldId id="418" r:id="rId15"/>
    <p:sldId id="436" r:id="rId16"/>
    <p:sldId id="411" r:id="rId17"/>
    <p:sldId id="416" r:id="rId18"/>
    <p:sldId id="413" r:id="rId19"/>
    <p:sldId id="414" r:id="rId20"/>
    <p:sldId id="415" r:id="rId21"/>
    <p:sldId id="432" r:id="rId22"/>
    <p:sldId id="408" r:id="rId23"/>
    <p:sldId id="380" r:id="rId24"/>
    <p:sldId id="298" r:id="rId25"/>
    <p:sldId id="433" r:id="rId26"/>
    <p:sldId id="381" r:id="rId27"/>
    <p:sldId id="440" r:id="rId28"/>
    <p:sldId id="412" r:id="rId29"/>
    <p:sldId id="439" r:id="rId30"/>
    <p:sldId id="382" r:id="rId31"/>
    <p:sldId id="434" r:id="rId32"/>
    <p:sldId id="383" r:id="rId33"/>
    <p:sldId id="384" r:id="rId34"/>
    <p:sldId id="385" r:id="rId35"/>
    <p:sldId id="386" r:id="rId36"/>
    <p:sldId id="387" r:id="rId37"/>
    <p:sldId id="388" r:id="rId38"/>
    <p:sldId id="441" r:id="rId39"/>
    <p:sldId id="442" r:id="rId40"/>
    <p:sldId id="435" r:id="rId41"/>
    <p:sldId id="389" r:id="rId42"/>
    <p:sldId id="392" r:id="rId43"/>
    <p:sldId id="393" r:id="rId44"/>
    <p:sldId id="394" r:id="rId45"/>
    <p:sldId id="400" r:id="rId46"/>
    <p:sldId id="401" r:id="rId47"/>
    <p:sldId id="402" r:id="rId48"/>
    <p:sldId id="395" r:id="rId49"/>
    <p:sldId id="403" r:id="rId50"/>
    <p:sldId id="404" r:id="rId51"/>
    <p:sldId id="405" r:id="rId52"/>
    <p:sldId id="396" r:id="rId53"/>
    <p:sldId id="406" r:id="rId54"/>
    <p:sldId id="407" r:id="rId55"/>
    <p:sldId id="422" r:id="rId56"/>
    <p:sldId id="399" r:id="rId57"/>
    <p:sldId id="409" r:id="rId58"/>
    <p:sldId id="430" r:id="rId59"/>
    <p:sldId id="429" r:id="rId60"/>
    <p:sldId id="437" r:id="rId61"/>
    <p:sldId id="444" r:id="rId62"/>
    <p:sldId id="419" r:id="rId63"/>
    <p:sldId id="420" r:id="rId64"/>
    <p:sldId id="421" r:id="rId65"/>
    <p:sldId id="424" r:id="rId66"/>
    <p:sldId id="423" r:id="rId67"/>
    <p:sldId id="425" r:id="rId68"/>
    <p:sldId id="438" r:id="rId6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66" d="100"/>
          <a:sy n="66" d="100"/>
        </p:scale>
        <p:origin x="53" y="1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4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7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0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9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FA4B-1C32-98B0-4D7F-149D6784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3FF9E-16E2-0548-5A6B-0E8FF9E99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B1A60-1A11-8B20-A0A4-C792E8752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21AF-F80A-AC2A-6F80-15F5E4582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5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1AA7-1F4C-0288-1AC3-FEEB0189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11458-2919-4A88-5D2B-5C19699E4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3FD5C-BD9B-89AE-313D-0C4D52E80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B46A-4EDE-5EA3-A69B-82D1259B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4645v2" TargetMode="External"/><Relationship Id="rId7" Type="http://schemas.openxmlformats.org/officeDocument/2006/relationships/hyperlink" Target="https://arxiv.org/abs/2404.14951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02.08207" TargetMode="External"/><Relationship Id="rId5" Type="http://schemas.openxmlformats.org/officeDocument/2006/relationships/hyperlink" Target="https://arxiv.org/abs/2106.12859" TargetMode="External"/><Relationship Id="rId4" Type="http://schemas.openxmlformats.org/officeDocument/2006/relationships/hyperlink" Target="https://arxiv.org/pdf/2107.02524v2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91430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an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second image to image plane of reference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5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0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35091A-F533-7CB4-BD1B-93B596B7F10F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A5E3D6-F1E6-3BCC-DA63-6C3004A8DB82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7AE3F1-C904-EF4C-F262-32C022988E74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50260D-1F87-E67B-AE01-08E797A39C35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4CD4E6-AD1D-4F9F-ABDA-5ADA9005AC98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E87759-2290-8B7E-725E-E6D0092D7F2B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0624DB-4410-D159-E641-9E3F56F3FE74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623549-7C6C-B3A6-5A16-2AEE01E29214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2F26F0-6084-9B0F-C918-010C0E2E0119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64358E-5883-373C-F4CF-17715EF7758B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E0E4C9-421F-8F80-22A4-30C5B52B2941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31AA58-7454-824B-26F1-EFCAE5116016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4182FF-2B9C-544A-D6DD-5294BB6E97C8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DDCFF2-E039-FAC6-B17D-0D3B617D8CF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485862-180E-99E8-C3B2-9C876983E4BE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466954" y="4203963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2BD1D03-BF53-C133-E68C-03860807E5CB}"/>
              </a:ext>
            </a:extLst>
          </p:cNvPr>
          <p:cNvSpPr/>
          <p:nvPr/>
        </p:nvSpPr>
        <p:spPr>
          <a:xfrm rot="5400000" flipV="1">
            <a:off x="6984996" y="3867821"/>
            <a:ext cx="1603099" cy="1401523"/>
          </a:xfrm>
          <a:prstGeom prst="parallelogram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cells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 other Composing methods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1BAC52-CE75-50C9-FE40-7DAF3E37B94E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C209B6-41D6-93E5-72ED-3375DB7E6A58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14334-F1A0-C0B6-E83B-A50F99B95B3D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75BC5B-AD13-05FF-453D-361E0EE51820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9EE43-2907-6D5E-2679-F1504B8EC242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25EFDC-339B-0054-CB75-AB8EE056DE85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A4B8AB-C163-26ED-8D0E-CAC8E1BD2A7E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A363D-329F-D645-789E-EBCD6017B256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B0A873-ECDE-8DF5-40AF-2306A6988DB0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047E3B-81A7-50BF-6659-8D53129C8987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02E000-1991-7535-E195-D73FF7B46E88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F62115-4AD4-8A7B-6122-807B419FEA40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EEA3D-B2E2-9400-A184-E72E285C3CD0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00E2B-755F-79E8-4460-9748EAF2570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27169E-52AC-52C7-1AB5-8F673295E275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Preserve straight lines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learn interest points and descriptors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variable projective transform over image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are vectors of coordinates of matched </a:t>
                </a:r>
                <a:r>
                  <a:rPr lang="en-US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keypoints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952" t="-1800" b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>
                    <a:latin typeface="+mn-lt"/>
                  </a:rPr>
                  <a:t>A</a:t>
                </a:r>
                <a:r>
                  <a:rPr lang="en-US" sz="3300" b="1">
                    <a:latin typeface="+mn-lt"/>
                  </a:rPr>
                  <a:t> </a:t>
                </a:r>
                <a:r>
                  <a:rPr lang="en-US" sz="3300" b="1" dirty="0">
                    <a:latin typeface="+mn-lt"/>
                  </a:rPr>
                  <a:t>set of homogenous linear </a:t>
                </a:r>
                <a:r>
                  <a:rPr lang="en-US" sz="3300" b="1" dirty="0" err="1">
                    <a:latin typeface="+mn-lt"/>
                  </a:rPr>
                  <a:t>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singular value decomposition (SVD) of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 by matching overlapping area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mosaic, or fusion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Crop mosaic to rectangle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Chapter 4 of Hartley and Zisserman for details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, 2022, 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F966-8067-9B64-E927-59E4A986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8F44-2508-6825-71DB-8616DBB0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</a:t>
            </a:r>
            <a:r>
              <a:rPr lang="en-US" sz="4000" dirty="0">
                <a:latin typeface="Segoe"/>
              </a:rPr>
              <a:t>Bibliography of (nearly) State of the Art Image Stitching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7BEB015-67A7-7E45-79DB-F098CC3654FA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hlinkClick r:id="rId3"/>
              </a:rPr>
              <a:t>Single-Perspective Warps in Natural Image Stitching, Liao and Li, 2018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4"/>
              </a:rPr>
              <a:t>Depth-Aware Multi-Grid Deep </a:t>
            </a:r>
            <a:r>
              <a:rPr lang="en-US" sz="2800" dirty="0" err="1">
                <a:latin typeface="+mn-lt"/>
                <a:hlinkClick r:id="rId4"/>
              </a:rPr>
              <a:t>Homography</a:t>
            </a:r>
            <a:r>
              <a:rPr lang="en-US" sz="2800" dirty="0">
                <a:latin typeface="+mn-lt"/>
                <a:hlinkClick r:id="rId4"/>
              </a:rPr>
              <a:t> Estimation with Contextual Correlation, Nei,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5"/>
              </a:rPr>
              <a:t>Unsupervised Deep Image Stitching: Reconstructing Stitched Features to Images, Nie,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Parallax Tolerant Unsupervised Deep Image, Nie, et. al., 2023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hlinkClick r:id="rId7"/>
              </a:rPr>
              <a:t>Reconstructing the Image Stitching Pipeline: Integrating Fusion and </a:t>
            </a:r>
            <a:r>
              <a:rPr lang="en-US" sz="2800" dirty="0" err="1">
                <a:latin typeface="+mn-lt"/>
                <a:hlinkClick r:id="rId7"/>
              </a:rPr>
              <a:t>Rectangling</a:t>
            </a:r>
            <a:r>
              <a:rPr lang="en-US" sz="2800" dirty="0">
                <a:latin typeface="+mn-lt"/>
                <a:hlinkClick r:id="rId7"/>
              </a:rPr>
              <a:t> into a Unified Inpainting Model, Xie, et. al., 2024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image stitching pipeline has 3 stages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Registration transforms the images to a common image plane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Fusion integrates the image and heals seams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Rechanging crops mosaics to rectangles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C994-87E5-95D0-A44B-3234262F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" y="1731982"/>
            <a:ext cx="10934177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DLT algorithm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58BD-BE23-1AC5-FAA0-DE15472F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8B8-4547-BED3-A63D-85CC0429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Example: finding the transform between images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between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between a reference image and the 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b="1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𝓗</m:t>
                    </m:r>
                  </m:oMath>
                </a14:m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to the source image to transform to the image plane of the reference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Join images in area of overlap </a:t>
                </a: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5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36568</TotalTime>
  <Words>2850</Words>
  <Application>Microsoft Office PowerPoint</Application>
  <PresentationFormat>Widescreen</PresentationFormat>
  <Paragraphs>491</Paragraphs>
  <Slides>65</Slides>
  <Notes>56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Blending</vt:lpstr>
      <vt:lpstr>  Bibliography of (nearly) State of the Art Image Stitching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1092</cp:revision>
  <cp:lastPrinted>2019-03-10T03:16:43Z</cp:lastPrinted>
  <dcterms:created xsi:type="dcterms:W3CDTF">2013-02-15T23:12:42Z</dcterms:created>
  <dcterms:modified xsi:type="dcterms:W3CDTF">2025-04-01T02:13:41Z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